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FF4C-7A46-4AAD-9153-258CEFFC519B}" type="datetimeFigureOut">
              <a:rPr lang="th-TH" smtClean="0"/>
              <a:t>30/04/62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683-5D82-4B37-8977-ED60FF5AF2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032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FF4C-7A46-4AAD-9153-258CEFFC519B}" type="datetimeFigureOut">
              <a:rPr lang="th-TH" smtClean="0"/>
              <a:t>30/04/62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683-5D82-4B37-8977-ED60FF5AF2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797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FF4C-7A46-4AAD-9153-258CEFFC519B}" type="datetimeFigureOut">
              <a:rPr lang="th-TH" smtClean="0"/>
              <a:t>30/04/62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683-5D82-4B37-8977-ED60FF5AF2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225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FF4C-7A46-4AAD-9153-258CEFFC519B}" type="datetimeFigureOut">
              <a:rPr lang="th-TH" smtClean="0"/>
              <a:t>30/04/62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683-5D82-4B37-8977-ED60FF5AF2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730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FF4C-7A46-4AAD-9153-258CEFFC519B}" type="datetimeFigureOut">
              <a:rPr lang="th-TH" smtClean="0"/>
              <a:t>30/04/62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683-5D82-4B37-8977-ED60FF5AF2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857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FF4C-7A46-4AAD-9153-258CEFFC519B}" type="datetimeFigureOut">
              <a:rPr lang="th-TH" smtClean="0"/>
              <a:t>30/04/62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683-5D82-4B37-8977-ED60FF5AF2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619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FF4C-7A46-4AAD-9153-258CEFFC519B}" type="datetimeFigureOut">
              <a:rPr lang="th-TH" smtClean="0"/>
              <a:t>30/04/62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683-5D82-4B37-8977-ED60FF5AF2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597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FF4C-7A46-4AAD-9153-258CEFFC519B}" type="datetimeFigureOut">
              <a:rPr lang="th-TH" smtClean="0"/>
              <a:t>30/04/62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683-5D82-4B37-8977-ED60FF5AF2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827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FF4C-7A46-4AAD-9153-258CEFFC519B}" type="datetimeFigureOut">
              <a:rPr lang="th-TH" smtClean="0"/>
              <a:t>30/04/62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683-5D82-4B37-8977-ED60FF5AF2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357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FF4C-7A46-4AAD-9153-258CEFFC519B}" type="datetimeFigureOut">
              <a:rPr lang="th-TH" smtClean="0"/>
              <a:t>30/04/62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683-5D82-4B37-8977-ED60FF5AF2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067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FF4C-7A46-4AAD-9153-258CEFFC519B}" type="datetimeFigureOut">
              <a:rPr lang="th-TH" smtClean="0"/>
              <a:t>30/04/62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683-5D82-4B37-8977-ED60FF5AF2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121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FF4C-7A46-4AAD-9153-258CEFFC519B}" type="datetimeFigureOut">
              <a:rPr lang="th-TH" smtClean="0"/>
              <a:t>30/04/62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63683-5D82-4B37-8977-ED60FF5AF2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715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33284" y="301627"/>
            <a:ext cx="7772400" cy="834000"/>
          </a:xfrm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sz="4000" b="1" dirty="0" smtClean="0"/>
              <a:t>ตัวอย่าง วัตถุประสงค์ระดับหน่วยงาน</a:t>
            </a:r>
            <a:endParaRPr lang="th-TH" sz="40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37419" y="1275734"/>
            <a:ext cx="7919883" cy="4594123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l"/>
            <a:r>
              <a:rPr lang="th-TH" sz="3000" u="sng" dirty="0" smtClean="0">
                <a:solidFill>
                  <a:schemeClr val="tx1"/>
                </a:solidFill>
                <a:cs typeface="+mj-cs"/>
              </a:rPr>
              <a:t>ระบบบริหารงานบุคคล</a:t>
            </a:r>
          </a:p>
          <a:p>
            <a:pPr marL="633413" lvl="1" indent="-368300" algn="l" defTabSz="811213">
              <a:buFont typeface="Wingdings" panose="05000000000000000000" pitchFamily="2" charset="2"/>
              <a:buChar char="Ø"/>
            </a:pPr>
            <a:r>
              <a:rPr lang="th-TH" sz="2600" dirty="0" smtClean="0">
                <a:solidFill>
                  <a:schemeClr val="tx1"/>
                </a:solidFill>
                <a:cs typeface="+mj-cs"/>
              </a:rPr>
              <a:t>เพื่อเพิ่มประสิทธิภาพการบริหารงานบุคคลให้ตอบสนองนโยบายเกี่ยวกับการบริหารงานของมหาวิทยาลัยตามภารกิจทั้ง 4 ด้าน คือ การผลิตบัณฑิต การวิจัย การบริการวิชาการแก่ชุมชนและการทำนุบำรุงศิลปวัฒนธรรม โดยนำระบบเทคโนโลยีและสารสนเทศที่ทันสมัยมาพัฒนาอย่างต่อเนื่อง</a:t>
            </a:r>
          </a:p>
          <a:p>
            <a:pPr marL="633413" lvl="1" indent="-368300" algn="l" defTabSz="811213">
              <a:buFont typeface="Wingdings" panose="05000000000000000000" pitchFamily="2" charset="2"/>
              <a:buChar char="Ø"/>
            </a:pPr>
            <a:r>
              <a:rPr lang="th-TH" sz="2600" dirty="0" smtClean="0">
                <a:solidFill>
                  <a:schemeClr val="tx1"/>
                </a:solidFill>
                <a:cs typeface="+mj-cs"/>
              </a:rPr>
              <a:t>เพื่อปรับปรุงคุณภาพของบุคลากรให้มีความก้าวหน้า และมีประสิทธิภาพ</a:t>
            </a:r>
          </a:p>
          <a:p>
            <a:pPr marL="633413" lvl="1" indent="-368300" algn="l" defTabSz="811213">
              <a:buFont typeface="Wingdings" panose="05000000000000000000" pitchFamily="2" charset="2"/>
              <a:buChar char="Ø"/>
            </a:pPr>
            <a:r>
              <a:rPr lang="th-TH" sz="2600" dirty="0" smtClean="0">
                <a:solidFill>
                  <a:schemeClr val="tx1"/>
                </a:solidFill>
                <a:cs typeface="+mj-cs"/>
              </a:rPr>
              <a:t>เพื่อให้ข้อมูลเกี่ยวกับการบริหารงานบุคคลเป็นไปอย่างถูกต้อง รวดเร็ว และมีประสิทธิภาพ</a:t>
            </a:r>
          </a:p>
          <a:p>
            <a:pPr marL="633413" lvl="1" indent="-368300" algn="l" defTabSz="811213">
              <a:buFont typeface="Wingdings" panose="05000000000000000000" pitchFamily="2" charset="2"/>
              <a:buChar char="Ø"/>
            </a:pPr>
            <a:r>
              <a:rPr lang="th-TH" sz="2600" dirty="0" smtClean="0">
                <a:solidFill>
                  <a:schemeClr val="tx1"/>
                </a:solidFill>
                <a:cs typeface="+mj-cs"/>
              </a:rPr>
              <a:t>เพื่อดำเนินการบริหารงานบุคคลให้เป็นไปตามกฎหมาย</a:t>
            </a:r>
          </a:p>
          <a:p>
            <a:pPr marL="633413" lvl="1" indent="-368300" algn="l" defTabSz="811213">
              <a:buFont typeface="Wingdings" panose="05000000000000000000" pitchFamily="2" charset="2"/>
              <a:buChar char="Ø"/>
            </a:pPr>
            <a:r>
              <a:rPr lang="th-TH" sz="2600" dirty="0" smtClean="0">
                <a:solidFill>
                  <a:schemeClr val="tx1"/>
                </a:solidFill>
                <a:cs typeface="+mj-cs"/>
              </a:rPr>
              <a:t>เพื่อสามารถสนองตอบต่อความต้องการขยายงานในส่วนต่าง ๆ ของมหาวิทยาลัยได้อย่างมีประสิทธิภาพ</a:t>
            </a:r>
          </a:p>
          <a:p>
            <a:pPr marL="633413" lvl="1" indent="-368300" algn="l" defTabSz="811213">
              <a:buFont typeface="Wingdings" panose="05000000000000000000" pitchFamily="2" charset="2"/>
              <a:buChar char="Ø"/>
            </a:pPr>
            <a:r>
              <a:rPr lang="th-TH" sz="2600" dirty="0" smtClean="0">
                <a:solidFill>
                  <a:schemeClr val="tx1"/>
                </a:solidFill>
                <a:cs typeface="+mj-cs"/>
              </a:rPr>
              <a:t>เพื่ออำนวยความสะดวก และให้บริการแก่บุคลากรทุกหน่วยงานด้วยความรวดเร็ว มีประสิทธิภาพ และเสมอภาค</a:t>
            </a:r>
            <a:endParaRPr lang="th-TH" sz="2600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90782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th-TH" b="1" dirty="0" smtClean="0"/>
              <a:t>ตัวอย่าง วัตถุประสงค์ระดับหน่วยงาน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000" b="1" u="sng" dirty="0" smtClean="0">
                <a:cs typeface="+mj-cs"/>
              </a:rPr>
              <a:t>กองวิเทศสัมพันธ์และการประกันคุณภาพ </a:t>
            </a:r>
            <a:r>
              <a:rPr lang="th-TH" sz="2000" b="1" dirty="0" smtClean="0">
                <a:cs typeface="+mj-cs"/>
              </a:rPr>
              <a:t>(</a:t>
            </a:r>
            <a:r>
              <a:rPr lang="th-TH" sz="2000" b="1" dirty="0" err="1" smtClean="0">
                <a:cs typeface="+mj-cs"/>
              </a:rPr>
              <a:t>มทร</a:t>
            </a:r>
            <a:r>
              <a:rPr lang="th-TH" sz="2000" b="1" dirty="0" smtClean="0">
                <a:cs typeface="+mj-cs"/>
              </a:rPr>
              <a:t>.ศรีวิชัย)</a:t>
            </a:r>
          </a:p>
          <a:p>
            <a:pPr marL="265113" indent="-265113">
              <a:buFont typeface="+mj-lt"/>
              <a:buAutoNum type="arabicPeriod"/>
            </a:pPr>
            <a:r>
              <a:rPr lang="th-TH" sz="2000" b="1" dirty="0" smtClean="0">
                <a:cs typeface="+mj-cs"/>
              </a:rPr>
              <a:t>ดำเนินงานด้านวิเทศสัมพันธ์และการประกันคุณภาพ</a:t>
            </a:r>
          </a:p>
          <a:p>
            <a:pPr marL="265113" indent="-265113">
              <a:buFont typeface="+mj-lt"/>
              <a:buAutoNum type="arabicPeriod"/>
            </a:pPr>
            <a:r>
              <a:rPr lang="th-TH" sz="2000" b="1" dirty="0" smtClean="0">
                <a:cs typeface="+mj-cs"/>
              </a:rPr>
              <a:t>เป็นศูนย์กลางในการให้บริการข้อมูลข่าวสาร เกี่ยวกับวิเทศสัมพันธ์และการประกันคุณภาพของมหาวิทยาลัยฯ ทั้งภายในและภายนอกองค์กร รวมทั้งในระดับประเทศและต่างประเทศ</a:t>
            </a:r>
          </a:p>
          <a:p>
            <a:pPr marL="265113" indent="-265113">
              <a:buFont typeface="+mj-lt"/>
              <a:buAutoNum type="arabicPeriod"/>
            </a:pPr>
            <a:r>
              <a:rPr lang="th-TH" sz="2000" b="1" dirty="0" smtClean="0">
                <a:cs typeface="+mj-cs"/>
              </a:rPr>
              <a:t>เป็นหน่วยงานกลางที่จะประสานงานและสร้างความสัมพันธ์อันดีกับองค์กรทั้งภายในและภายนอก ระดับประเทศและต่างประเทศ</a:t>
            </a:r>
          </a:p>
          <a:p>
            <a:pPr marL="265113" indent="-265113">
              <a:buFont typeface="+mj-lt"/>
              <a:buAutoNum type="arabicPeriod"/>
            </a:pPr>
            <a:r>
              <a:rPr lang="th-TH" sz="2000" b="1" dirty="0" smtClean="0">
                <a:cs typeface="+mj-cs"/>
              </a:rPr>
              <a:t>แนะนำและอำนวยความสะดวกเกี่ยวกับหนังสือเดินทาง จัดทำและออกหนังสือนำการตรวจลงตราหนังสือเดินทาง ให้แก่บุคลากรและนักศึกษาที่ต้องการเดินทางไปต่างประเทศ </a:t>
            </a:r>
          </a:p>
          <a:p>
            <a:pPr marL="265113" indent="-265113">
              <a:buFont typeface="+mj-lt"/>
              <a:buAutoNum type="arabicPeriod"/>
            </a:pPr>
            <a:r>
              <a:rPr lang="th-TH" sz="2000" b="1" dirty="0" smtClean="0">
                <a:cs typeface="+mj-cs"/>
              </a:rPr>
              <a:t>เป็นศูนย์กลางให้ความช่วยเหลืออาจารย์ประจำ นักศึกษา ในการศึกษาต่อต่างประเทศ</a:t>
            </a:r>
          </a:p>
          <a:p>
            <a:pPr marL="265113" indent="-265113">
              <a:buFont typeface="+mj-lt"/>
              <a:buAutoNum type="arabicPeriod"/>
            </a:pPr>
            <a:r>
              <a:rPr lang="th-TH" sz="2000" b="1" dirty="0" smtClean="0">
                <a:cs typeface="+mj-cs"/>
              </a:rPr>
              <a:t>ดำเนินกิจกรรมเกี่ยวกับการประกันคุณภาพการศึกษาของมหาวิทยาลัย ให้เป็นไปตามพระราชบัญญัติการศึกษา และพัฒนาคุณภาพการศึกษาให้มีประสิทธิภาพและประสิทธิผลยิ่งขึ้น</a:t>
            </a:r>
          </a:p>
          <a:p>
            <a:pPr marL="265113" indent="-265113">
              <a:buFont typeface="+mj-lt"/>
              <a:buAutoNum type="arabicPeriod"/>
            </a:pPr>
            <a:r>
              <a:rPr lang="th-TH" sz="2000" b="1" dirty="0" smtClean="0">
                <a:cs typeface="+mj-cs"/>
              </a:rPr>
              <a:t>ส่งเสริมและพัฒนาระบบราชการ  ดำเนินการพัฒนาแนวทางการปฏิบัติราชการ ให้สอดคล้องกับตัวชี้วัดของคำรับรองการปฏิบัติราชการ</a:t>
            </a:r>
          </a:p>
        </p:txBody>
      </p:sp>
    </p:spTree>
    <p:extLst>
      <p:ext uri="{BB962C8B-B14F-4D97-AF65-F5344CB8AC3E}">
        <p14:creationId xmlns:p14="http://schemas.microsoft.com/office/powerpoint/2010/main" val="550339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th-TH" b="1" dirty="0" smtClean="0"/>
              <a:t>ตัวอย่าง วัตถุประสงค์ระดับหน่วยงาน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84268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b="1" u="sng" dirty="0" smtClean="0">
                <a:cs typeface="+mj-cs"/>
              </a:rPr>
              <a:t>สำนักงานสภามหาวิทยาลัย </a:t>
            </a:r>
            <a:r>
              <a:rPr lang="th-TH" sz="2800" b="1" dirty="0" smtClean="0">
                <a:cs typeface="+mj-cs"/>
              </a:rPr>
              <a:t>(</a:t>
            </a:r>
            <a:r>
              <a:rPr lang="th-TH" sz="2800" b="1" dirty="0" err="1" smtClean="0">
                <a:cs typeface="+mj-cs"/>
              </a:rPr>
              <a:t>มทร</a:t>
            </a:r>
            <a:r>
              <a:rPr lang="th-TH" sz="2800" b="1" dirty="0" smtClean="0">
                <a:cs typeface="+mj-cs"/>
              </a:rPr>
              <a:t>.ศรีวิชัย)</a:t>
            </a:r>
          </a:p>
          <a:p>
            <a:pPr marL="0" indent="0">
              <a:buNone/>
            </a:pPr>
            <a:r>
              <a:rPr lang="th-TH" sz="2400" b="1" dirty="0" smtClean="0">
                <a:cs typeface="+mj-cs"/>
              </a:rPr>
              <a:t>สำนักงานสภามหาวิทยาลัย  เป็นหน่วยงานที่จะมารองรับการดำเนินงานของสภามหาวิทยาลัย  เพื่อให้การบริหารจัดการเกิดความคล่องตัว และเพื่อประสิทธิภาพและประสิทธิผลมากยิ่งขึ้น</a:t>
            </a:r>
          </a:p>
        </p:txBody>
      </p:sp>
      <p:sp>
        <p:nvSpPr>
          <p:cNvPr id="4" name="ตัวแทนเนื้อหา 2"/>
          <p:cNvSpPr txBox="1">
            <a:spLocks/>
          </p:cNvSpPr>
          <p:nvPr/>
        </p:nvSpPr>
        <p:spPr>
          <a:xfrm>
            <a:off x="455221" y="3593275"/>
            <a:ext cx="8229600" cy="243939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h-TH" sz="4000" b="1" u="sng" dirty="0" smtClean="0">
                <a:cs typeface="+mj-cs"/>
              </a:rPr>
              <a:t>คลินิกเทคโนโลยี </a:t>
            </a:r>
            <a:r>
              <a:rPr lang="th-TH" sz="4000" b="1" dirty="0" smtClean="0">
                <a:cs typeface="+mj-cs"/>
              </a:rPr>
              <a:t>(</a:t>
            </a:r>
            <a:r>
              <a:rPr lang="th-TH" sz="4000" b="1" dirty="0" err="1" smtClean="0">
                <a:cs typeface="+mj-cs"/>
              </a:rPr>
              <a:t>มทร</a:t>
            </a:r>
            <a:r>
              <a:rPr lang="th-TH" sz="4000" b="1" dirty="0" smtClean="0">
                <a:cs typeface="+mj-cs"/>
              </a:rPr>
              <a:t>.ศรีวิชัย)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cs typeface="+mj-cs"/>
              </a:rPr>
              <a:t>เพื่อเป็นตัวกลางการถ่ายทอดเทคโนโลยีและเป็นแหล่งรวมข้อมูล เทคโนโลยีนวัตกรรมและภูมิปัญญาชาวบ้าน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cs typeface="+mj-cs"/>
              </a:rPr>
              <a:t>เพื่อนำเทคโนโลยีไปพัฒนาในกระบวนการผลิตสินค้า </a:t>
            </a:r>
            <a:r>
              <a:rPr lang="en-US" b="1" dirty="0" smtClean="0">
                <a:cs typeface="+mj-cs"/>
              </a:rPr>
              <a:t>OTOP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cs typeface="+mj-cs"/>
              </a:rPr>
              <a:t>เพื่อให้เกิดการวิจัยและพัฒนาต่อยอดเทคโนโลยีที่มีศักยภาพ 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cs typeface="+mj-cs"/>
              </a:rPr>
              <a:t>เพื่อให้บทบาทของวิทยาศาสตร์และเทคโนโลยีเข้าไปผลักดัน ให้เกิดการพัฒนาเศรษฐกิจในชุมชน</a:t>
            </a:r>
          </a:p>
        </p:txBody>
      </p:sp>
    </p:spTree>
    <p:extLst>
      <p:ext uri="{BB962C8B-B14F-4D97-AF65-F5344CB8AC3E}">
        <p14:creationId xmlns:p14="http://schemas.microsoft.com/office/powerpoint/2010/main" val="292309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th-TH" b="1" dirty="0" smtClean="0"/>
              <a:t>ตัวอย่าง วัตถุประสงค์ระดับหน่วยงาน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8086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b="1" u="sng" dirty="0" smtClean="0">
                <a:cs typeface="+mj-cs"/>
              </a:rPr>
              <a:t>หน่วยทรัพย์สินทางปัญญา </a:t>
            </a:r>
            <a:r>
              <a:rPr lang="th-TH" sz="2400" b="1" dirty="0" smtClean="0">
                <a:cs typeface="+mj-cs"/>
              </a:rPr>
              <a:t>(</a:t>
            </a:r>
            <a:r>
              <a:rPr lang="th-TH" sz="2400" b="1" dirty="0" err="1" smtClean="0">
                <a:cs typeface="+mj-cs"/>
              </a:rPr>
              <a:t>มทร</a:t>
            </a:r>
            <a:r>
              <a:rPr lang="th-TH" sz="2400" b="1" dirty="0" smtClean="0">
                <a:cs typeface="+mj-cs"/>
              </a:rPr>
              <a:t>.ศรีวิชัย)</a:t>
            </a:r>
          </a:p>
          <a:p>
            <a:pPr marL="514350" indent="-514350">
              <a:buAutoNum type="arabicPeriod"/>
            </a:pPr>
            <a:r>
              <a:rPr lang="th-TH" sz="2400" b="1" dirty="0" smtClean="0">
                <a:cs typeface="+mj-cs"/>
              </a:rPr>
              <a:t>เพื่อสนับสนุน ส่งเสริม ให้อาจารย์ นักวิจัยบุคลากรหรือนักศึกษาของมหาวิทยาลัยศึกษา ค้นคว้า วิจัย สร้างสรรค์ผลงานทรัพย์สินทางปัญญาในสาขาต่าง ๆ </a:t>
            </a:r>
          </a:p>
          <a:p>
            <a:pPr marL="514350" indent="-514350">
              <a:buAutoNum type="arabicPeriod"/>
            </a:pPr>
            <a:r>
              <a:rPr lang="th-TH" sz="2400" b="1" dirty="0" smtClean="0">
                <a:cs typeface="+mj-cs"/>
              </a:rPr>
              <a:t>ให้คำปรึกษาแนะนำเกี่ยวกับการคุ้มครองทรัพย์สินทางปัญญา </a:t>
            </a:r>
          </a:p>
          <a:p>
            <a:pPr marL="514350" indent="-514350">
              <a:buAutoNum type="arabicPeriod"/>
            </a:pPr>
            <a:r>
              <a:rPr lang="th-TH" sz="2400" b="1" dirty="0" smtClean="0">
                <a:cs typeface="+mj-cs"/>
              </a:rPr>
              <a:t>ดำเนินการยื่นขอรับความคุ้มครองสิทธิในทรัพย์สินทางปัญญาทั้งในและต่างประเทศ </a:t>
            </a:r>
          </a:p>
          <a:p>
            <a:pPr marL="514350" indent="-514350">
              <a:buAutoNum type="arabicPeriod"/>
            </a:pPr>
            <a:r>
              <a:rPr lang="th-TH" sz="2400" b="1" dirty="0" smtClean="0">
                <a:cs typeface="+mj-cs"/>
              </a:rPr>
              <a:t>คุ้มครองหรือรักษาผลประโยชน์อันเกิดจากทรัพย์สินทางปัญญา </a:t>
            </a:r>
          </a:p>
          <a:p>
            <a:pPr marL="514350" indent="-514350">
              <a:buAutoNum type="arabicPeriod"/>
            </a:pPr>
            <a:r>
              <a:rPr lang="th-TH" sz="2400" b="1" dirty="0" smtClean="0">
                <a:cs typeface="+mj-cs"/>
              </a:rPr>
              <a:t>ประสานงาน เจราจาต่อรอง เพื่อให้ได้มาซึ่งผลประโยชน์ตอบแทนจากการใช้ผลงานทรัพย์สินทางปัญญา </a:t>
            </a:r>
          </a:p>
          <a:p>
            <a:pPr marL="514350" indent="-514350">
              <a:buAutoNum type="arabicPeriod"/>
            </a:pPr>
            <a:r>
              <a:rPr lang="th-TH" sz="2400" b="1" dirty="0" smtClean="0">
                <a:cs typeface="+mj-cs"/>
              </a:rPr>
              <a:t>ติดตามดูแลประเมินและจัดสรรผลประโยชน์เชิงพาณิชย์จากการใช้ทรัพย์สินทางปัญญา</a:t>
            </a:r>
          </a:p>
        </p:txBody>
      </p:sp>
    </p:spTree>
    <p:extLst>
      <p:ext uri="{BB962C8B-B14F-4D97-AF65-F5344CB8AC3E}">
        <p14:creationId xmlns:p14="http://schemas.microsoft.com/office/powerpoint/2010/main" val="1038648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th-TH" b="1" dirty="0" smtClean="0"/>
              <a:t>ตัวอย่าง วัตถุประสงค์ระดับหน่วยงาน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8029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b="1" u="sng" dirty="0" smtClean="0">
                <a:cs typeface="+mj-cs"/>
              </a:rPr>
              <a:t>หน่วยบริการทางวิชาการแก่สังคม </a:t>
            </a:r>
            <a:r>
              <a:rPr lang="th-TH" sz="2800" b="1" dirty="0" smtClean="0">
                <a:cs typeface="+mj-cs"/>
              </a:rPr>
              <a:t>(</a:t>
            </a:r>
            <a:r>
              <a:rPr lang="th-TH" sz="2800" b="1" dirty="0" err="1" smtClean="0">
                <a:cs typeface="+mj-cs"/>
              </a:rPr>
              <a:t>มทร</a:t>
            </a:r>
            <a:r>
              <a:rPr lang="th-TH" sz="2800" b="1" dirty="0" smtClean="0">
                <a:cs typeface="+mj-cs"/>
              </a:rPr>
              <a:t>.ศรีวิชัย)</a:t>
            </a:r>
          </a:p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	เป็นหน่วยงานภายในมหาวิทยาลัยเทคโนโลยีราชมงคลศรีวิชัยสำหรับเป็นกลไกในการขับเคลื่อน</a:t>
            </a:r>
            <a:r>
              <a:rPr lang="th-TH" sz="2800" b="1" dirty="0" err="1" smtClean="0">
                <a:cs typeface="+mj-cs"/>
              </a:rPr>
              <a:t>พันธ</a:t>
            </a:r>
            <a:r>
              <a:rPr lang="th-TH" sz="2800" b="1" dirty="0" smtClean="0">
                <a:cs typeface="+mj-cs"/>
              </a:rPr>
              <a:t>กิจด้านการบริการทางวิชาการแก่สังคมของมหาวิทยาลัยไปสู่เป้าหมาย  ที่วางไว้อย่างมีประสิทธิภาพและประสิทธิผลมากขึ้น</a:t>
            </a:r>
          </a:p>
        </p:txBody>
      </p:sp>
    </p:spTree>
    <p:extLst>
      <p:ext uri="{BB962C8B-B14F-4D97-AF65-F5344CB8AC3E}">
        <p14:creationId xmlns:p14="http://schemas.microsoft.com/office/powerpoint/2010/main" val="215392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th-TH" b="1" dirty="0" smtClean="0"/>
              <a:t>ตัวอย่าง วัตถุประสงค์ระดับหน่วยงาน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เพื่อกำหนดกระบวนการสรรหา การบรรจุ การแต่งตั้ง การโอนย้าย และการประเมินผลการปฏิบัติงานของผู้ปฏิบัติงาน โดยใช้หลัก</a:t>
            </a:r>
            <a:r>
              <a:rPr lang="th-TH" sz="2400" dirty="0" err="1" smtClean="0">
                <a:cs typeface="+mj-cs"/>
              </a:rPr>
              <a:t>ธรรมาภิ</a:t>
            </a:r>
            <a:r>
              <a:rPr lang="th-TH" sz="2400" dirty="0" smtClean="0">
                <a:cs typeface="+mj-cs"/>
              </a:rPr>
              <a:t>บาล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 เพื่อกำหนดกระบวนการกำหนดและแต่งตั้งให้ดำรงตำแหน่ง ส่งเสริมความก้าวหน้าของผู้ปฏิบัติงาน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 เพื่อส่งเสริมและสนับสนุนกระบวนการพัฒนาทักษะและวิชาชีพแก่ผู้ปฏิบัติงานมหาวิทยาลัยอย่างต่อเนื่อ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 เพื่อกำหนดกระบวนการสรรหา การบรรจุ การแต่งตั้ง การโอนย้าย และการประเมินผลการปฏิบัติงานของผู้ปฏิบัติงาน โดยใช้หลัก</a:t>
            </a:r>
            <a:r>
              <a:rPr lang="th-TH" sz="2400" dirty="0" err="1" smtClean="0">
                <a:cs typeface="+mj-cs"/>
              </a:rPr>
              <a:t>ธรรมาภิ</a:t>
            </a:r>
            <a:r>
              <a:rPr lang="th-TH" sz="2400" dirty="0" smtClean="0">
                <a:cs typeface="+mj-cs"/>
              </a:rPr>
              <a:t>บาล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เพื่อจัดการระบบข้อมูลการทะเบียนประวัติและสารสนเทศผู้ปฏิบัติงาน สนับสนุนการบริหารงานบุคลากรอย่างมีประสิทธิภาพ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เพื่อกำหนดกระบวนการสร้างขวัญกำลังใจ และสิทธิสวัสดิการแก่ผู้ปฏิบัติงานมหาวิทยาลัย</a:t>
            </a:r>
            <a:endParaRPr lang="th-TH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040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th-TH" b="1" dirty="0" smtClean="0"/>
              <a:t>ตัวอย่าง วัตถุประสงค์ระดับหน่วยงาน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สถาบันวิจัยและพัฒนา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 สนับสนุนการผลิตงานวิจัย ที่ตอบสนองยุทธศาสตร์การวิจัยและความต้องการของประเทศ ตลอดจนความเข้มแข็งของมหาวิทยาลัยฯ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จัดหาทุนสนับสนุนการวิจัย และพัฒนาระบบการบริหารงานวิจัย เพื่อสร้างผลงานวิจัยที่มีคุณภาพ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 เสริมสร้างความเข้มแข็งทางการวิจัยและพัฒนาบุคลากรวิจัยของมหาวิทยาลัยฯ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พัฒนาระบบและบริหารจัดการสารสนเทศงานวิจัยของมหาวิทยาลัยฯ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เผยแพร่ และถ่ายทอดผลงานวิจัยเพื่อการใช้ประโยชน์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ให้บริการด้านสถานที่ อุปกรณ์ เครื่องมือ การตรวจสอบ/วิเคราะห์/ผลิตต้นพืช และบุคลากร แก่งานวิจัยและวิชาการของมหาวิทยาลัยเกษตรศาสตร์ และหน่วยงานภายนอก</a:t>
            </a:r>
          </a:p>
          <a:p>
            <a:pPr marL="0" indent="0">
              <a:buNone/>
            </a:pPr>
            <a:endParaRPr lang="th-TH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148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th-TH" b="1" dirty="0" smtClean="0"/>
              <a:t>ตัวอย่าง วัตถุประสงค์ระดับหน่วยงาน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สถาบันวิจัยและพัฒนา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ดำเนินการวิจัยเฉพาะทางและการวิจัยเพื่อเสริมสร้างศักยภาพในการให้บริการ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สนับสนุนการประสานและบริหารงานวิจัยของสถาบันวิจัยและพัฒนาแห่ง มก. ให้มีประสิทธิภาพ</a:t>
            </a:r>
          </a:p>
          <a:p>
            <a:pPr marL="0" indent="0">
              <a:buNone/>
            </a:pPr>
            <a:endParaRPr lang="th-TH" sz="2400" dirty="0" smtClean="0"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h-TH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7546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th-TH" b="1" dirty="0" smtClean="0"/>
              <a:t>ตัวอย่าง วัตถุประสงค์ระดับหน่วยงาน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สถาบันวิจัยและพัฒนา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 เพื่อพัฒนานักวิจัยและสร้างความเข้มแข็งด้านการวิจัยของมหาวิทยาลัย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 เพื่อส่งเสริมการวิจัยและพัฒนาที่ช่วยแก้ปัญหาและตอบสนองความต้องการของชุมชน/ท้องถิ่น</a:t>
            </a:r>
          </a:p>
          <a:p>
            <a:pPr marL="0" indent="354013">
              <a:buNone/>
            </a:pPr>
            <a:r>
              <a:rPr lang="th-TH" sz="2400" dirty="0" smtClean="0">
                <a:cs typeface="+mj-cs"/>
              </a:rPr>
              <a:t> และประเทศ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เพื่อส่งเสริมให้มีการบูร</a:t>
            </a:r>
            <a:r>
              <a:rPr lang="th-TH" sz="2400" dirty="0" err="1" smtClean="0">
                <a:cs typeface="+mj-cs"/>
              </a:rPr>
              <a:t>ณา</a:t>
            </a:r>
            <a:r>
              <a:rPr lang="th-TH" sz="2400" dirty="0" smtClean="0">
                <a:cs typeface="+mj-cs"/>
              </a:rPr>
              <a:t>การการวิจัยกับการเรียนการสอนและการบริการทางวิชาการแก่ชุมชน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เพื่อส่งเสริมให้คณาจารย์ของมหาวิทยาลัยใช้ผลงานวิจัยในการพัฒนาการเรียนการสอน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เพื่อเป็นแหล่งบริการข้อมูลและสารสนเทศทางการวิจัยแก่บุคลากรทั้งภายในและภายนอก</a:t>
            </a:r>
          </a:p>
          <a:p>
            <a:pPr marL="0" indent="354013">
              <a:buNone/>
            </a:pPr>
            <a:r>
              <a:rPr lang="th-TH" sz="2400" dirty="0" smtClean="0">
                <a:cs typeface="+mj-cs"/>
              </a:rPr>
              <a:t> มหาวิทยาลัย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เพื่อเผยแพร่ผลงานวิจัยสู่สาธารณะและการนำไปใช้ประโยชน์ </a:t>
            </a:r>
          </a:p>
          <a:p>
            <a:pPr marL="0" indent="0">
              <a:buNone/>
            </a:pPr>
            <a:endParaRPr lang="th-TH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908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th-TH" b="1" dirty="0" smtClean="0"/>
              <a:t>ตัวอย่าง วัตถุประสงค์ระดับหน่วยงาน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สถาบันวิจัยและพัฒนา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เพื่อพัฒนานักวิจัยและสร้างความเข้มแข็งด้านการวิจัยของมหาวิทยาลัย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เพื่อส่งเสริมให้มีการบูร</a:t>
            </a:r>
            <a:r>
              <a:rPr lang="th-TH" sz="2400" dirty="0" err="1" smtClean="0">
                <a:cs typeface="+mj-cs"/>
              </a:rPr>
              <a:t>ณา</a:t>
            </a:r>
            <a:r>
              <a:rPr lang="th-TH" sz="2400" dirty="0" smtClean="0">
                <a:cs typeface="+mj-cs"/>
              </a:rPr>
              <a:t>การการวิจัยกับการเรียนการสอนและการบริการทางวิชาการแก่ชุมชน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เพื่อส่งเสริมให้คณาจารย์ของมหาวิทยาลัยใช้กระบวนการวิจัย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เพื่อเป็นแหล่งบริการข้อมูลและสารสนเทศทางการวิจัยแก่บุคลากรทั้งภายในและภายนอกมหาวิทยาลัย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เพื่อเผยแพร่ผลงานวิจัยสู่สาธารณะและหน่วยงานที่เกี่ยวข้อง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พัฒนาบุคลากรในมหาวิทยาลัยให้มีขีดความสามารถในการวิจัยด้วยการฝึกอบรม ประชุมสัมมนาและวิธีอื่น ๆ ที่เหมาะสม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เน้นการส่งเสริมและสนับสนุนการนำผลการวิจัยไปใช้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cs typeface="+mj-cs"/>
              </a:rPr>
              <a:t>ประสานงานการวิจัยกับหน่วยงานต่าง ๆ ทั้งในประเทศและต่างประเทศเพื่อประโยชน์ร่วมกันในการทำวิจัย</a:t>
            </a:r>
            <a:endParaRPr lang="th-TH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53836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th-TH" b="1" dirty="0" smtClean="0"/>
              <a:t>ตัวอย่าง วัตถุประสงค์ระดับหน่วยงาน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คณะสถาปัตยกรรมศาสตร์ (</a:t>
            </a:r>
            <a:r>
              <a:rPr lang="th-TH" sz="2800" b="1" dirty="0" err="1" smtClean="0">
                <a:cs typeface="+mj-cs"/>
              </a:rPr>
              <a:t>มทร</a:t>
            </a:r>
            <a:r>
              <a:rPr lang="th-TH" sz="2800" b="1" dirty="0" smtClean="0">
                <a:cs typeface="+mj-cs"/>
              </a:rPr>
              <a:t>.ศรีวิชัย)</a:t>
            </a:r>
          </a:p>
          <a:p>
            <a:pPr marL="0" indent="0">
              <a:buNone/>
            </a:pPr>
            <a:r>
              <a:rPr lang="en-US" sz="2800" b="1" dirty="0" smtClean="0">
                <a:cs typeface="+mj-cs"/>
              </a:rPr>
              <a:t>1. </a:t>
            </a:r>
            <a:r>
              <a:rPr lang="th-TH" sz="2800" b="1" dirty="0" smtClean="0">
                <a:cs typeface="+mj-cs"/>
              </a:rPr>
              <a:t>เพื่อผลิตและพัฒนากำลังคนทางด้านสถาปัตยกรรม ที่มีความชำนาญด้านการปฏิบัติมีคุณภาพ คุณธรรม ได้มาตรฐาน</a:t>
            </a:r>
          </a:p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2. เพื่อขยายโอกาสทางการศึกษาด้านสถาปัตยกรรม นำไปสู่การมีส่วนร่วมในการพัฒนาสังคมและประเทศ</a:t>
            </a:r>
          </a:p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3. เพื่อพัฒนาองค์กรให้เป็นแหล่งการเรียนรู้ การวิจัย การสร้างนวัตกรรมและองค์ความรู้ด้านสถาปัตยกรรมแบบพึ่งตนเอง และเป็นการพัฒนาแบบยั่งยืน</a:t>
            </a:r>
          </a:p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4. เพื่อพัฒนาองค์กรให้เป็นแบบอย่างของระบบบริหารกิจการบ้านเมืองและสังคมที่ดี</a:t>
            </a:r>
          </a:p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5. เพื่อเป็นผู้นำในการอนุรักษ์ สืบสาน สร้างสรรค์ ศิลปวัฒนธรรม และสิ่งแวดล้อม </a:t>
            </a:r>
          </a:p>
        </p:txBody>
      </p:sp>
    </p:spTree>
    <p:extLst>
      <p:ext uri="{BB962C8B-B14F-4D97-AF65-F5344CB8AC3E}">
        <p14:creationId xmlns:p14="http://schemas.microsoft.com/office/powerpoint/2010/main" val="366281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th-TH" b="1" dirty="0" smtClean="0"/>
              <a:t>ตัวอย่าง วัตถุประสงค์ระดับหน่วยงาน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คณะสถาปัตยกรรมศาสตร์ (</a:t>
            </a:r>
            <a:r>
              <a:rPr lang="th-TH" sz="2800" b="1" dirty="0" err="1" smtClean="0">
                <a:cs typeface="+mj-cs"/>
              </a:rPr>
              <a:t>มทร</a:t>
            </a:r>
            <a:r>
              <a:rPr lang="th-TH" sz="2800" b="1" dirty="0" smtClean="0">
                <a:cs typeface="+mj-cs"/>
              </a:rPr>
              <a:t>.ศรีวิชัย)</a:t>
            </a:r>
          </a:p>
          <a:p>
            <a:pPr marL="0" indent="0">
              <a:buNone/>
            </a:pPr>
            <a:r>
              <a:rPr lang="en-US" sz="2800" b="1" dirty="0" smtClean="0">
                <a:cs typeface="+mj-cs"/>
              </a:rPr>
              <a:t>1. </a:t>
            </a:r>
            <a:r>
              <a:rPr lang="th-TH" sz="2800" b="1" dirty="0" smtClean="0">
                <a:cs typeface="+mj-cs"/>
              </a:rPr>
              <a:t>เพื่อผลิตและพัฒนากำลังคนทางด้านสถาปัตยกรรม ที่มีความชำนาญด้านการปฏิบัติมีคุณภาพ คุณธรรม ได้มาตรฐาน</a:t>
            </a:r>
          </a:p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2. เพื่อขยายโอกาสทางการศึกษาด้านสถาปัตยกรรม นำไปสู่การมีส่วนร่วมในการพัฒนาสังคมและประเทศ</a:t>
            </a:r>
          </a:p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3. เพื่อพัฒนาองค์กรให้เป็นแหล่งการเรียนรู้ การวิจัย การสร้างนวัตกรรมและองค์ความรู้ด้านสถาปัตยกรรมแบบพึ่งตนเอง และเป็นการพัฒนาแบบยั่งยืน</a:t>
            </a:r>
          </a:p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4. เพื่อพัฒนาองค์กรให้เป็นแบบอย่างของระบบบริหารกิจการบ้านเมืองและสังคมที่ดี</a:t>
            </a:r>
          </a:p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5. เพื่อเป็นผู้นำในการอนุรักษ์ สืบสาน สร้างสรรค์ ศิลปวัฒนธรรม และสิ่งแวดล้อม </a:t>
            </a:r>
          </a:p>
        </p:txBody>
      </p:sp>
    </p:spTree>
    <p:extLst>
      <p:ext uri="{BB962C8B-B14F-4D97-AF65-F5344CB8AC3E}">
        <p14:creationId xmlns:p14="http://schemas.microsoft.com/office/powerpoint/2010/main" val="2345173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th-TH" b="1" dirty="0" smtClean="0"/>
              <a:t>ตัวอย่าง วัตถุประสงค์ระดับหน่วยงาน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คณะสถาปัตยกรรมศาสตร์ (</a:t>
            </a:r>
            <a:r>
              <a:rPr lang="th-TH" sz="2800" b="1" dirty="0" err="1" smtClean="0">
                <a:cs typeface="+mj-cs"/>
              </a:rPr>
              <a:t>มทร</a:t>
            </a:r>
            <a:r>
              <a:rPr lang="th-TH" sz="2800" b="1" dirty="0" smtClean="0">
                <a:cs typeface="+mj-cs"/>
              </a:rPr>
              <a:t>.ศรีวิชัย)</a:t>
            </a:r>
          </a:p>
          <a:p>
            <a:pPr marL="0" indent="0">
              <a:buNone/>
            </a:pPr>
            <a:r>
              <a:rPr lang="en-US" sz="2800" b="1" dirty="0" smtClean="0">
                <a:cs typeface="+mj-cs"/>
              </a:rPr>
              <a:t>1. </a:t>
            </a:r>
            <a:r>
              <a:rPr lang="th-TH" sz="2800" b="1" dirty="0" smtClean="0">
                <a:cs typeface="+mj-cs"/>
              </a:rPr>
              <a:t>เพื่อผลิตและพัฒนากำลังคนทางด้านสถาปัตยกรรม ที่มีความชำนาญด้านการปฏิบัติมีคุณภาพ คุณธรรม ได้มาตรฐาน</a:t>
            </a:r>
          </a:p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2. เพื่อขยายโอกาสทางการศึกษาด้านสถาปัตยกรรม นำไปสู่การมีส่วนร่วมในการพัฒนาสังคมและประเทศ</a:t>
            </a:r>
          </a:p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3. เพื่อพัฒนาองค์กรให้เป็นแหล่งการเรียนรู้ การวิจัย การสร้างนวัตกรรมและองค์ความรู้ด้านสถาปัตยกรรมแบบพึ่งตนเอง และเป็นการพัฒนาแบบยั่งยืน</a:t>
            </a:r>
          </a:p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4. เพื่อพัฒนาองค์กรให้เป็นแบบอย่างของระบบบริหารกิจการบ้านเมืองและสังคมที่ดี</a:t>
            </a:r>
          </a:p>
          <a:p>
            <a:pPr marL="0" indent="0">
              <a:buNone/>
            </a:pPr>
            <a:r>
              <a:rPr lang="th-TH" sz="2800" b="1" dirty="0" smtClean="0">
                <a:cs typeface="+mj-cs"/>
              </a:rPr>
              <a:t>5. เพื่อเป็นผู้นำในการอนุรักษ์ สืบสาน สร้างสรรค์ ศิลปวัฒนธรรม และสิ่งแวดล้อม </a:t>
            </a:r>
          </a:p>
        </p:txBody>
      </p:sp>
    </p:spTree>
    <p:extLst>
      <p:ext uri="{BB962C8B-B14F-4D97-AF65-F5344CB8AC3E}">
        <p14:creationId xmlns:p14="http://schemas.microsoft.com/office/powerpoint/2010/main" val="213552610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1302</Words>
  <Application>Microsoft Office PowerPoint</Application>
  <PresentationFormat>นำเสนอทางหน้าจอ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ชุดรูปแบบของ Office</vt:lpstr>
      <vt:lpstr>ตัวอย่าง วัตถุประสงค์ระดับหน่วยงาน</vt:lpstr>
      <vt:lpstr>ตัวอย่าง วัตถุประสงค์ระดับหน่วยงาน</vt:lpstr>
      <vt:lpstr>ตัวอย่าง วัตถุประสงค์ระดับหน่วยงาน</vt:lpstr>
      <vt:lpstr>ตัวอย่าง วัตถุประสงค์ระดับหน่วยงาน</vt:lpstr>
      <vt:lpstr>ตัวอย่าง วัตถุประสงค์ระดับหน่วยงาน</vt:lpstr>
      <vt:lpstr>ตัวอย่าง วัตถุประสงค์ระดับหน่วยงาน</vt:lpstr>
      <vt:lpstr>ตัวอย่าง วัตถุประสงค์ระดับหน่วยงาน</vt:lpstr>
      <vt:lpstr>ตัวอย่าง วัตถุประสงค์ระดับหน่วยงาน</vt:lpstr>
      <vt:lpstr>ตัวอย่าง วัตถุประสงค์ระดับหน่วยงาน</vt:lpstr>
      <vt:lpstr>ตัวอย่าง วัตถุประสงค์ระดับหน่วยงาน</vt:lpstr>
      <vt:lpstr>ตัวอย่าง วัตถุประสงค์ระดับหน่วยงาน</vt:lpstr>
      <vt:lpstr>ตัวอย่าง วัตถุประสงค์ระดับหน่วยงาน</vt:lpstr>
      <vt:lpstr>ตัวอย่าง วัตถุประสงค์ระดับหน่วยงาน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ตัวอย่าง วัตถุประสงค์ระดับหน่วยงาน</dc:title>
  <dc:creator>user</dc:creator>
  <cp:lastModifiedBy>user</cp:lastModifiedBy>
  <cp:revision>14</cp:revision>
  <dcterms:created xsi:type="dcterms:W3CDTF">2019-04-30T04:19:09Z</dcterms:created>
  <dcterms:modified xsi:type="dcterms:W3CDTF">2019-04-30T09:26:34Z</dcterms:modified>
</cp:coreProperties>
</file>